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72" r:id="rId9"/>
    <p:sldId id="273" r:id="rId10"/>
    <p:sldId id="294" r:id="rId11"/>
    <p:sldId id="295" r:id="rId12"/>
    <p:sldId id="284" r:id="rId13"/>
    <p:sldId id="285" r:id="rId14"/>
    <p:sldId id="282" r:id="rId15"/>
    <p:sldId id="268" r:id="rId16"/>
    <p:sldId id="296" r:id="rId17"/>
    <p:sldId id="278" r:id="rId18"/>
    <p:sldId id="270" r:id="rId19"/>
    <p:sldId id="271" r:id="rId20"/>
    <p:sldId id="276" r:id="rId21"/>
    <p:sldId id="286" r:id="rId22"/>
    <p:sldId id="297" r:id="rId23"/>
  </p:sldIdLst>
  <p:sldSz cx="18288000" cy="10287000"/>
  <p:notesSz cx="6858000" cy="9144000"/>
  <p:embeddedFontLst>
    <p:embeddedFont>
      <p:font typeface="HK Grotesk Light" panose="020B0604020202020204" charset="0"/>
      <p:regular r:id="rId25"/>
    </p:embeddedFont>
    <p:embeddedFont>
      <p:font typeface="Open Sans Light" panose="020B0604020202020204" charset="0"/>
      <p:regular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</p:embeddedFont>
    <p:embeddedFont>
      <p:font typeface="Gabriola" panose="04040605051002020D02" pitchFamily="8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8BE3A-5C62-4521-B144-40962BC0CEB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CA21E-84A2-4FCF-A6D4-2C729D02A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CA21E-84A2-4FCF-A6D4-2C729D02AC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5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357" y="3052358"/>
            <a:ext cx="9647433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sz="5797" dirty="0">
                <a:solidFill>
                  <a:srgbClr val="1D1C24"/>
                </a:solidFill>
                <a:latin typeface="Georgia" panose="02040502050405020303" pitchFamily="18" charset="0"/>
              </a:rPr>
              <a:t>A System Of Vehicular Motion Sensing and Impact Analyst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26" t="9636" r="1226"/>
          <a:stretch>
            <a:fillRect/>
          </a:stretch>
        </p:blipFill>
        <p:spPr>
          <a:xfrm>
            <a:off x="11201400" y="5347638"/>
            <a:ext cx="6948977" cy="48278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736" t="1477" r="1736"/>
          <a:stretch>
            <a:fillRect/>
          </a:stretch>
        </p:blipFill>
        <p:spPr>
          <a:xfrm>
            <a:off x="11201400" y="618695"/>
            <a:ext cx="6948978" cy="47565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7782" y="72496"/>
            <a:ext cx="2527990" cy="28351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3099" y="5433232"/>
            <a:ext cx="10677325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By:</a:t>
            </a:r>
          </a:p>
          <a:p>
            <a:pPr algn="ctr">
              <a:lnSpc>
                <a:spcPts val="532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Amit </a:t>
            </a:r>
            <a:r>
              <a:rPr lang="en-US" sz="3200" b="1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Paudyal</a:t>
            </a:r>
            <a:r>
              <a:rPr lang="en-US" sz="3200" b="1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, </a:t>
            </a:r>
            <a:r>
              <a:rPr lang="en-US" sz="3200" b="1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Nabin</a:t>
            </a:r>
            <a:r>
              <a:rPr lang="en-US" sz="3200" b="1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Rai, </a:t>
            </a:r>
            <a:r>
              <a:rPr lang="en-US" sz="3200" b="1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Nirdesh</a:t>
            </a:r>
            <a:r>
              <a:rPr lang="en-US" sz="3200" b="1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Bhattarai</a:t>
            </a:r>
            <a:r>
              <a:rPr lang="en-US" sz="3200" b="1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and</a:t>
            </a:r>
          </a:p>
          <a:p>
            <a:pPr algn="ctr">
              <a:lnSpc>
                <a:spcPts val="532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Shiva </a:t>
            </a: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Bhandari</a:t>
            </a:r>
          </a:p>
          <a:p>
            <a:pPr algn="ctr">
              <a:lnSpc>
                <a:spcPts val="532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Supervised by: Assoc. Prof. Dr. Nanda Bikram </a:t>
            </a:r>
            <a:r>
              <a:rPr lang="en-US" sz="3200" b="1" dirty="0" err="1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Adhikari</a:t>
            </a:r>
            <a:endParaRPr lang="en-US" sz="3200" b="1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5715" y="8800026"/>
            <a:ext cx="11008715" cy="122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Department of Electronics and Computer Engineering, Pulchowk Campus</a:t>
            </a:r>
          </a:p>
        </p:txBody>
      </p:sp>
    </p:spTree>
    <p:extLst>
      <p:ext uri="{BB962C8B-B14F-4D97-AF65-F5344CB8AC3E}">
        <p14:creationId xmlns:p14="http://schemas.microsoft.com/office/powerpoint/2010/main" val="26651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64562" y="194689"/>
            <a:ext cx="18417125" cy="223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000000"/>
                </a:solidFill>
                <a:latin typeface="Georgia" panose="02040502050405020303" pitchFamily="18" charset="0"/>
              </a:rPr>
              <a:t>ARIMA (Auto Regressive Integrated Moving Average)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2628900"/>
            <a:ext cx="153924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Dickey Fuller Test : </a:t>
            </a:r>
            <a:r>
              <a:rPr lang="en-US" sz="44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 = 0.0296 (&lt; 0.05)</a:t>
            </a:r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, which indicates that the time series is stationary</a:t>
            </a:r>
          </a:p>
          <a:p>
            <a:pPr fontAlgn="base"/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Model parameters calculated using the </a:t>
            </a:r>
            <a:r>
              <a:rPr lang="en-US" sz="4400" b="1" i="1" dirty="0" err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auto_arima</a:t>
            </a:r>
            <a:r>
              <a:rPr lang="en-US" sz="4400" b="1" i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() </a:t>
            </a:r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function </a:t>
            </a:r>
          </a:p>
          <a:p>
            <a:pPr fontAlgn="base"/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4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Best values were determined on the basis of lowest AIC value</a:t>
            </a:r>
          </a:p>
          <a:p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26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74948" y="0"/>
            <a:ext cx="17581218" cy="98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Results From Time Series Modelling Using ARIMA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0480" y="986104"/>
            <a:ext cx="673608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198"/>
              </a:lnSpc>
            </a:pPr>
            <a:r>
              <a:rPr lang="en-US" sz="4000" dirty="0">
                <a:solidFill>
                  <a:srgbClr val="000000"/>
                </a:solidFill>
                <a:latin typeface="Open Sans"/>
              </a:rPr>
              <a:t>ARIMA Model </a:t>
            </a:r>
            <a:r>
              <a:rPr lang="en-US" sz="4000" dirty="0" smtClean="0">
                <a:solidFill>
                  <a:srgbClr val="000000"/>
                </a:solidFill>
                <a:latin typeface="Open Sans"/>
              </a:rPr>
              <a:t>(2,1,1</a:t>
            </a:r>
            <a:r>
              <a:rPr lang="en-US" sz="4000" dirty="0" smtClean="0">
                <a:solidFill>
                  <a:srgbClr val="000000"/>
                </a:solidFill>
                <a:latin typeface="Open Sans"/>
              </a:rPr>
              <a:t>)</a:t>
            </a:r>
          </a:p>
          <a:p>
            <a:pPr algn="r">
              <a:lnSpc>
                <a:spcPts val="6198"/>
              </a:lnSpc>
            </a:pPr>
            <a:r>
              <a:rPr lang="en-US" sz="4000" dirty="0" smtClean="0">
                <a:solidFill>
                  <a:srgbClr val="000000"/>
                </a:solidFill>
                <a:latin typeface="Open Sans"/>
              </a:rPr>
              <a:t>RMSE : 9.0676</a:t>
            </a:r>
            <a:endParaRPr lang="en-US" sz="4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25200" y="1363981"/>
            <a:ext cx="533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ARIMA Model (3,0,1</a:t>
            </a:r>
            <a:r>
              <a:rPr lang="en-US" sz="40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r>
              <a:rPr lang="en-US" sz="40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RMSE: 1.9159</a:t>
            </a:r>
            <a:endParaRPr lang="en-US" sz="4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30" name="Picture 6" descr="https://lh4.googleusercontent.com/hKSDcJtnrGx-NJeVD1SXFZ35KxU3Ibr5jHV2uUl57i7r21iE9QfXCaRL1CQfnCYlsnIC9E8yrbejJ7podsWjYh4mrHpi9j76VjXJLOZqvlv9idEOA-ieQnGrO3SWmNvmw0-tijca69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08" y="2400299"/>
            <a:ext cx="8315325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3B1xWlCu1_hg36r8BTznA9BQEG8pUzySUjItvIyJFCm30wV14HJzzrMU390yc0D5k2rLoXquhYWEa4mvIlOVaTGQyBqTjLH4K6agtZWENcV1qUfHGo-pgWf4sQPMLH3D5svg4Njhal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392679"/>
            <a:ext cx="8315325" cy="67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64562" y="194689"/>
            <a:ext cx="18417125" cy="223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000000"/>
                </a:solidFill>
                <a:latin typeface="Georgia" panose="02040502050405020303" pitchFamily="18" charset="0"/>
              </a:rPr>
              <a:t>ARIMA (Auto Regressive Integrated Moving Average)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2628900"/>
            <a:ext cx="153924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Seasonal </a:t>
            </a:r>
            <a:r>
              <a:rPr lang="en-US" sz="40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Modelling</a:t>
            </a:r>
          </a:p>
          <a:p>
            <a:endParaRPr lang="en-US" sz="4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Resampling </a:t>
            </a:r>
            <a:r>
              <a:rPr lang="en-US" sz="40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of data to avoid large seasonal cycle </a:t>
            </a:r>
            <a:r>
              <a:rPr lang="en-US" sz="4000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factor</a:t>
            </a:r>
            <a:endParaRPr lang="en-US" sz="40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 smtClean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SARIMAX </a:t>
            </a:r>
            <a:r>
              <a:rPr lang="en-US" sz="40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model fitted with the best model parameters derived from </a:t>
            </a:r>
            <a:r>
              <a:rPr lang="en-US" sz="4000" b="1" i="1" dirty="0" err="1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auto_arima</a:t>
            </a:r>
            <a:endParaRPr lang="en-US" sz="4000" b="1" i="1" dirty="0" smtClean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3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64562" y="194689"/>
            <a:ext cx="18417125" cy="105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Seasonal ARIMA(0,1,1) MODEL</a:t>
            </a:r>
            <a:endParaRPr lang="en-US" sz="6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2373" y="2431794"/>
            <a:ext cx="473122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Seasonal ARIMA (0,1,1) (1,1,0,12)	RMSE:1.80	</a:t>
            </a:r>
          </a:p>
          <a:p>
            <a:endParaRPr lang="en-US" sz="3200" dirty="0" smtClean="0"/>
          </a:p>
          <a:p>
            <a:r>
              <a:rPr lang="en-US" sz="3200" dirty="0"/>
              <a:t/>
            </a:r>
            <a:br>
              <a:rPr lang="en-US" sz="3200" dirty="0"/>
            </a:br>
            <a:endParaRPr lang="en-US" sz="32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074" name="Picture 2" descr="https://lh6.googleusercontent.com/mhIF9rvJ-N4XRojhJWbeSO4XKN4cYHt7xBVty3WXtMt3Z22oXOTnBOEDMansxSjB7KgCdHnao1zKSiK2oRdMmFvDUcGKH-h6QTPsr3_mhcq9XZVegrbe4bpjYeZtWaLMhgSvRZC9X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1" y="3543300"/>
            <a:ext cx="83153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QQtI_Kq8-r5kbTKznFgmEdArtUskeGi-25gyb6-efHjt8n1VYlZKilFKOorNpp5SbwsEjJnLvE8zTTaGD689aYDzaqTKQMvUDsjp2nQHoc4YvW9F2iwXJ37-r9gN0SlGIiK6XMpc_j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543300"/>
            <a:ext cx="871950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53600" y="2628900"/>
            <a:ext cx="8033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Forecasting for the next two days using data from the last 10 days</a:t>
            </a:r>
            <a:endParaRPr lang="en-US" sz="3200" dirty="0"/>
          </a:p>
          <a:p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6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68413"/>
            <a:ext cx="16014056" cy="92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4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Anomaly Detection</a:t>
            </a:r>
            <a:endParaRPr lang="en-US" sz="6400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1811795"/>
            <a:ext cx="17599335" cy="119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Special events detection in the bridge during vehicular movement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Maximum weight of vehicles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Maximum speed limit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Threshold for classifying events depends on both of the above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Noted down from vibration data.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>
              <a:lnSpc>
                <a:spcPts val="5590"/>
              </a:lnSpc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lnSpc>
                <a:spcPts val="1679"/>
              </a:lnSpc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6614" y="391973"/>
            <a:ext cx="509289" cy="43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-265111"/>
            <a:ext cx="146304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64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Analysis of</a:t>
            </a:r>
            <a:r>
              <a:rPr lang="en-US" sz="6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64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Vehicular</a:t>
            </a:r>
            <a:r>
              <a:rPr lang="en-US" sz="6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64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Motion for Case2</a:t>
            </a:r>
            <a:endParaRPr lang="en-US" sz="6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33500"/>
            <a:ext cx="12801600" cy="4876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09909"/>
              </p:ext>
            </p:extLst>
          </p:nvPr>
        </p:nvGraphicFramePr>
        <p:xfrm>
          <a:off x="3276600" y="6286499"/>
          <a:ext cx="12192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 Passed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2021-02-13 13:38:18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Water Tanker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2021-02-13 13:38:41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Tipper 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2021-02-13 13:38:59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Tipper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2021-02-13 13:39:15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Nepal </a:t>
                      </a:r>
                      <a:r>
                        <a:rPr lang="en-US" dirty="0" err="1" smtClean="0"/>
                        <a:t>Yatayat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68413"/>
            <a:ext cx="17297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4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Anomaly Detection Using LSTM </a:t>
            </a:r>
            <a:r>
              <a:rPr lang="en-US" sz="6400" dirty="0" err="1" smtClean="0">
                <a:solidFill>
                  <a:srgbClr val="1D1C24"/>
                </a:solidFill>
                <a:latin typeface="Georgia" panose="02040502050405020303" pitchFamily="18" charset="0"/>
              </a:rPr>
              <a:t>Autoencoder</a:t>
            </a:r>
            <a:r>
              <a:rPr lang="en-US" sz="64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 </a:t>
            </a:r>
            <a:endParaRPr lang="en-US" sz="6400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1811795"/>
            <a:ext cx="17599335" cy="914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Encoder Decoder </a:t>
            </a: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Architecture: 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One LSTM encoder layer</a:t>
            </a:r>
            <a:r>
              <a:rPr lang="en-US" sz="4000" smtClean="0">
                <a:solidFill>
                  <a:srgbClr val="1D1C24"/>
                </a:solidFill>
                <a:latin typeface="Georgia" panose="02040502050405020303" pitchFamily="18" charset="0"/>
              </a:rPr>
              <a:t>; dropout 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layer; repeat vector layer; drop out layer; time distributed layer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err="1" smtClean="0">
                <a:solidFill>
                  <a:srgbClr val="1D1C24"/>
                </a:solidFill>
                <a:latin typeface="Georgia" panose="02040502050405020303" pitchFamily="18" charset="0"/>
              </a:rPr>
              <a:t>Hyperparameter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 tuning for finding best model 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Reconstruction loss: Mean absolute error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>
              <a:lnSpc>
                <a:spcPts val="5590"/>
              </a:lnSpc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lnSpc>
                <a:spcPts val="1679"/>
              </a:lnSpc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806406"/>
            <a:ext cx="75438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28" y="5829266"/>
            <a:ext cx="7537772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534" y="838340"/>
            <a:ext cx="84398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4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LSTM </a:t>
            </a:r>
            <a:r>
              <a:rPr lang="en-US" sz="6400" dirty="0" err="1" smtClean="0">
                <a:solidFill>
                  <a:srgbClr val="1D1C24"/>
                </a:solidFill>
                <a:latin typeface="Georgia" panose="02040502050405020303" pitchFamily="18" charset="0"/>
              </a:rPr>
              <a:t>Autoencoder</a:t>
            </a:r>
            <a:r>
              <a:rPr lang="en-US" sz="6400" dirty="0" smtClean="0">
                <a:solidFill>
                  <a:srgbClr val="1D1C24"/>
                </a:solidFill>
                <a:latin typeface="HK Grotesk Light"/>
              </a:rPr>
              <a:t> </a:t>
            </a:r>
            <a:endParaRPr lang="en-US" sz="6400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1811795"/>
            <a:ext cx="17599335" cy="1029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Threshold selection for anomaly detection(from Train set MAE distribution plot)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Test loss &gt;Threshold maximum Train loss =</a:t>
            </a:r>
            <a:r>
              <a:rPr lang="en-US" sz="4000" dirty="0" smtClean="0">
                <a:solidFill>
                  <a:srgbClr val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 Anomaly detected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>
              <a:lnSpc>
                <a:spcPts val="5590"/>
              </a:lnSpc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lnSpc>
                <a:spcPts val="1679"/>
              </a:lnSpc>
            </a:pPr>
            <a:endParaRPr lang="en-US" sz="4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067300"/>
            <a:ext cx="5838825" cy="4447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049520"/>
            <a:ext cx="7848600" cy="40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562100"/>
            <a:ext cx="16504249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sz="4000" dirty="0"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D1C24"/>
                </a:solidFill>
                <a:latin typeface="Georgia" panose="02040502050405020303" pitchFamily="18" charset="0"/>
              </a:rPr>
              <a:t>An ensemble of trees is build in train set</a:t>
            </a: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Hyper 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parameters: Contamination level, number of estimators(number of trees you want to build) and maximum sample</a:t>
            </a: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Training the </a:t>
            </a:r>
            <a:r>
              <a:rPr lang="en-US" sz="4000" dirty="0" err="1" smtClean="0">
                <a:solidFill>
                  <a:srgbClr val="1D1C24"/>
                </a:solidFill>
                <a:latin typeface="Georgia" panose="02040502050405020303" pitchFamily="18" charset="0"/>
              </a:rPr>
              <a:t>iF</a:t>
            </a:r>
            <a:r>
              <a:rPr lang="en-US" sz="4000" dirty="0" err="1" smtClean="0">
                <a:solidFill>
                  <a:srgbClr val="1D1C24"/>
                </a:solidFill>
                <a:latin typeface="Georgia" panose="02040502050405020303" pitchFamily="18" charset="0"/>
              </a:rPr>
              <a:t>orest</a:t>
            </a:r>
            <a:endParaRPr lang="en-US" sz="4000" dirty="0" smtClean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Evaluating 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anomaly scores</a:t>
            </a: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>
              <a:lnSpc>
                <a:spcPts val="5590"/>
              </a:lnSpc>
            </a:pPr>
            <a:endParaRPr lang="en-US" sz="4000" dirty="0">
              <a:solidFill>
                <a:srgbClr val="1D1C24"/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64562" y="194689"/>
            <a:ext cx="18417125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 smtClean="0">
                <a:solidFill>
                  <a:srgbClr val="000000"/>
                </a:solidFill>
                <a:latin typeface="Open Sans"/>
              </a:rPr>
              <a:t>Anomaly Detection Using Isolation Forest</a:t>
            </a:r>
            <a:endParaRPr lang="en-US" sz="64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21" y="5859243"/>
            <a:ext cx="7235162" cy="3856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87" y="5783043"/>
            <a:ext cx="815723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9680" y="1255112"/>
            <a:ext cx="1650424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sz="4000" dirty="0" smtClean="0"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Threshold set by observing the anomaly </a:t>
            </a:r>
            <a:r>
              <a:rPr lang="en-US" sz="4000" dirty="0" smtClean="0">
                <a:solidFill>
                  <a:srgbClr val="1D1C24"/>
                </a:solidFill>
                <a:latin typeface="Georgia" panose="02040502050405020303" pitchFamily="18" charset="0"/>
              </a:rPr>
              <a:t>score</a:t>
            </a:r>
            <a:endParaRPr lang="en-US" sz="4000" dirty="0" smtClean="0"/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Evaluating </a:t>
            </a:r>
            <a:r>
              <a:rPr lang="en-US" sz="4000" dirty="0" smtClean="0"/>
              <a:t>the model with respect to ground truth noted as follows</a:t>
            </a: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ROC AUC </a:t>
            </a:r>
            <a:r>
              <a:rPr lang="en-US" sz="4000" dirty="0" smtClean="0"/>
              <a:t>score: 0.98215</a:t>
            </a:r>
            <a:r>
              <a:rPr lang="en-US" sz="4000" dirty="0"/>
              <a:t>, </a:t>
            </a:r>
            <a:r>
              <a:rPr lang="en-US" sz="4000" dirty="0" smtClean="0"/>
              <a:t>F1 </a:t>
            </a:r>
            <a:r>
              <a:rPr lang="en-US" sz="4000" dirty="0"/>
              <a:t>score </a:t>
            </a:r>
            <a:r>
              <a:rPr lang="en-US" sz="4000" dirty="0" smtClean="0"/>
              <a:t>0.96337</a:t>
            </a:r>
            <a:endParaRPr lang="en-US" sz="4000" dirty="0" smtClean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1D1C24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endParaRPr lang="en-US" sz="4000" i="1" dirty="0" smtClean="0">
              <a:solidFill>
                <a:srgbClr val="1D1C24"/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64562" y="194689"/>
            <a:ext cx="18417125" cy="104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Results Anomaly Detection Using Isolation Forest</a:t>
            </a: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3924300"/>
            <a:ext cx="8905240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99" y="4381500"/>
            <a:ext cx="657189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14" r="14596"/>
          <a:stretch>
            <a:fillRect/>
          </a:stretch>
        </p:blipFill>
        <p:spPr>
          <a:xfrm>
            <a:off x="13352442" y="397882"/>
            <a:ext cx="4516173" cy="94912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442063"/>
            <a:ext cx="718833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rgbClr val="000000"/>
                </a:solidFill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2171700"/>
            <a:ext cx="11202842" cy="832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Background and Problem Statement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Bridges and Road Transport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Structural Integrity of Bridge and its Importance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Kathmandu Valley and Heavy Traffic</a:t>
            </a:r>
          </a:p>
          <a:p>
            <a:pPr algn="just">
              <a:lnSpc>
                <a:spcPts val="5880"/>
              </a:lnSpc>
            </a:pPr>
            <a:endParaRPr lang="en-US" sz="4200" b="1" dirty="0" smtClean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algn="just">
              <a:lnSpc>
                <a:spcPts val="5880"/>
              </a:lnSpc>
            </a:pPr>
            <a:r>
              <a:rPr lang="en-US" sz="4200" b="1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Objectives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To Design a Structural Health Monitoring System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To Design a Data Acquisition System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To Perform Analysis on the Data </a:t>
            </a:r>
          </a:p>
          <a:p>
            <a:pPr marL="571500" indent="-571500" algn="just">
              <a:lnSpc>
                <a:spcPts val="5880"/>
              </a:lnSpc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rgbClr val="000000"/>
              </a:solidFill>
            </a:endParaRPr>
          </a:p>
          <a:p>
            <a:pPr algn="just"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247901"/>
            <a:ext cx="16514409" cy="9848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Study of vibration characteristics of structures like bridges is important for its condition monitoring and timely renovation.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Data driven modelling and analysis coupled with theoretical analysis can give a more accurate picture of conditions of structures.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Wireless sensor networks is an efficient method for structural health monitoring, understanding impacts of environmental and non environmental factors, and non destructive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Machine learning and statistical modelling is important for understanding events of interest and predicting future trends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Digital signal processing techniques like FFTs and spectrograms can provide insights about important features of structures.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342900"/>
            <a:ext cx="18417125" cy="220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Conclusion</a:t>
            </a:r>
          </a:p>
          <a:p>
            <a:pPr algn="just">
              <a:lnSpc>
                <a:spcPts val="8960"/>
              </a:lnSpc>
            </a:pP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701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247901"/>
            <a:ext cx="16514409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Frequent power failures and sensor failures in the experiment site leading to massive loss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Experimenting on some parts of the bridge was not possible because of difficulty of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Date and time error occurs on the receiver node when it is not connected to the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Lack of theoretical structural analysis leading to non verification of parameters like dominant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Insufficient time series data for better training of statistical and deep learning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342900"/>
            <a:ext cx="1841712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Limitations</a:t>
            </a:r>
          </a:p>
          <a:p>
            <a:pPr algn="just">
              <a:lnSpc>
                <a:spcPts val="8960"/>
              </a:lnSpc>
            </a:pP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57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600" y="4229100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YOU!!!!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27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48308" y="340686"/>
            <a:ext cx="10634092" cy="1146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500" dirty="0">
                <a:latin typeface="Georgia" panose="02040502050405020303" pitchFamily="18" charset="0"/>
              </a:rPr>
              <a:t>System Block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47900"/>
            <a:ext cx="14390913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00800" y="1287427"/>
            <a:ext cx="887303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9"/>
              </a:lnSpc>
            </a:pPr>
            <a:endParaRPr sz="1100" dirty="0"/>
          </a:p>
          <a:p>
            <a:pPr>
              <a:lnSpc>
                <a:spcPts val="7049"/>
              </a:lnSpc>
            </a:pPr>
            <a:r>
              <a:rPr lang="en-US" sz="3600" dirty="0" smtClean="0">
                <a:solidFill>
                  <a:srgbClr val="000000"/>
                </a:solidFill>
                <a:latin typeface="Open Sans"/>
              </a:rPr>
              <a:t> 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7049"/>
              </a:lnSpc>
            </a:pP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915" t="1660" r="1915" b="10547"/>
          <a:stretch>
            <a:fillRect/>
          </a:stretch>
        </p:blipFill>
        <p:spPr>
          <a:xfrm>
            <a:off x="11308843" y="5034249"/>
            <a:ext cx="6696436" cy="5055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644" b="4644"/>
          <a:stretch>
            <a:fillRect/>
          </a:stretch>
        </p:blipFill>
        <p:spPr>
          <a:xfrm>
            <a:off x="4648200" y="5034248"/>
            <a:ext cx="6655880" cy="5090345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1340488" y="718541"/>
            <a:ext cx="46482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 dirty="0" smtClean="0">
                <a:latin typeface="HK Grotesk Light"/>
              </a:rPr>
              <a:t>Sensor</a:t>
            </a:r>
            <a:endParaRPr lang="en-US" sz="6400" dirty="0">
              <a:latin typeface="HK Grotesk Light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95587" y="1539279"/>
            <a:ext cx="11484061" cy="5655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880" lvl="1" indent="-485940">
              <a:lnSpc>
                <a:spcPts val="6302"/>
              </a:lnSpc>
              <a:buFont typeface="Arial"/>
              <a:buChar char="•"/>
            </a:pPr>
            <a:r>
              <a:rPr lang="en-US" sz="3400" dirty="0">
                <a:latin typeface="Open Sans Light"/>
              </a:rPr>
              <a:t>Sensor </a:t>
            </a:r>
            <a:r>
              <a:rPr lang="en-US" sz="3400" dirty="0" smtClean="0">
                <a:latin typeface="Open Sans Light"/>
              </a:rPr>
              <a:t>Module</a:t>
            </a:r>
            <a:r>
              <a:rPr lang="en-US" sz="3400" dirty="0">
                <a:latin typeface="Open Sans Light"/>
              </a:rPr>
              <a:t>: </a:t>
            </a:r>
            <a:r>
              <a:rPr lang="en-US" sz="3400" dirty="0" smtClean="0">
                <a:latin typeface="Open Sans Light"/>
              </a:rPr>
              <a:t>Inertial Measurement Unit (IMU)</a:t>
            </a:r>
          </a:p>
          <a:p>
            <a:pPr marL="971880" lvl="1" indent="-485940">
              <a:lnSpc>
                <a:spcPts val="6302"/>
              </a:lnSpc>
              <a:buFont typeface="Arial"/>
              <a:buChar char="•"/>
            </a:pPr>
            <a:r>
              <a:rPr lang="en-US" sz="3400" dirty="0">
                <a:latin typeface="Open Sans Light"/>
              </a:rPr>
              <a:t>Data retrieval: Via SD </a:t>
            </a:r>
            <a:r>
              <a:rPr lang="en-US" sz="3400" dirty="0" smtClean="0">
                <a:latin typeface="Open Sans Light"/>
              </a:rPr>
              <a:t>card, Data Acquisition</a:t>
            </a:r>
          </a:p>
          <a:p>
            <a:pPr marL="943140" lvl="2">
              <a:lnSpc>
                <a:spcPts val="6302"/>
              </a:lnSpc>
            </a:pPr>
            <a:r>
              <a:rPr lang="en-US" sz="3400" dirty="0" smtClean="0">
                <a:latin typeface="Open Sans Light"/>
              </a:rPr>
              <a:t>System (Proposed) </a:t>
            </a:r>
            <a:endParaRPr lang="en-US" sz="3400" dirty="0">
              <a:latin typeface="Open Sans Light"/>
            </a:endParaRPr>
          </a:p>
          <a:p>
            <a:pPr marL="971880" lvl="1" indent="-485940">
              <a:lnSpc>
                <a:spcPts val="6302"/>
              </a:lnSpc>
              <a:buFont typeface="Arial"/>
              <a:buChar char="•"/>
            </a:pPr>
            <a:r>
              <a:rPr lang="en-US" sz="3400" dirty="0" smtClean="0">
                <a:latin typeface="Open Sans Light"/>
              </a:rPr>
              <a:t>Variable </a:t>
            </a:r>
            <a:r>
              <a:rPr lang="en-US" sz="3400" dirty="0">
                <a:latin typeface="Open Sans Light"/>
              </a:rPr>
              <a:t>U</a:t>
            </a:r>
            <a:r>
              <a:rPr lang="en-US" sz="3400" dirty="0" smtClean="0">
                <a:latin typeface="Open Sans Light"/>
              </a:rPr>
              <a:t>nder Observation: Acceleration</a:t>
            </a:r>
          </a:p>
          <a:p>
            <a:pPr marL="485940" lvl="1">
              <a:lnSpc>
                <a:spcPts val="6302"/>
              </a:lnSpc>
            </a:pPr>
            <a:endParaRPr lang="en-US" sz="3400" dirty="0" smtClean="0">
              <a:latin typeface="Open Sans Light"/>
            </a:endParaRPr>
          </a:p>
          <a:p>
            <a:pPr>
              <a:lnSpc>
                <a:spcPts val="6302"/>
              </a:lnSpc>
            </a:pPr>
            <a:endParaRPr lang="en-US" sz="3500" dirty="0">
              <a:latin typeface="Open Sans Light"/>
            </a:endParaRPr>
          </a:p>
          <a:p>
            <a:pPr>
              <a:lnSpc>
                <a:spcPts val="6302"/>
              </a:lnSpc>
            </a:pPr>
            <a:endParaRPr lang="en-US" sz="3500" dirty="0">
              <a:latin typeface="Open Sans Light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 rotWithShape="1">
          <a:blip r:embed="rId4"/>
          <a:srcRect l="10973" t="9833" r="10437" b="45921"/>
          <a:stretch/>
        </p:blipFill>
        <p:spPr>
          <a:xfrm>
            <a:off x="11308843" y="233649"/>
            <a:ext cx="670119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4762" y="655320"/>
            <a:ext cx="9528973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 dirty="0" smtClean="0">
                <a:latin typeface="HK Grotesk Light"/>
              </a:rPr>
              <a:t>Sensor Data Collection</a:t>
            </a:r>
            <a:endParaRPr lang="en-US" sz="6400" dirty="0">
              <a:latin typeface="HK Grotesk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388" y="1657275"/>
            <a:ext cx="11484061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880" lvl="1" indent="-485940">
              <a:lnSpc>
                <a:spcPts val="6302"/>
              </a:lnSpc>
              <a:buFont typeface="Arial"/>
              <a:buChar char="•"/>
            </a:pPr>
            <a:r>
              <a:rPr lang="en-US" sz="3600" dirty="0" smtClean="0">
                <a:latin typeface="Open Sans Light"/>
              </a:rPr>
              <a:t>Case1: Sensors Placed Under the Bridge</a:t>
            </a:r>
            <a:endParaRPr lang="en-US" sz="3600" dirty="0">
              <a:latin typeface="Open Sans Light"/>
            </a:endParaRPr>
          </a:p>
          <a:p>
            <a:pPr marL="971880" lvl="1" indent="-485940">
              <a:lnSpc>
                <a:spcPts val="6302"/>
              </a:lnSpc>
              <a:buFont typeface="Arial"/>
              <a:buChar char="•"/>
            </a:pPr>
            <a:r>
              <a:rPr lang="en-US" sz="3600" dirty="0" smtClean="0">
                <a:latin typeface="Open Sans Light"/>
              </a:rPr>
              <a:t>Case 2: Sensors Placed on the</a:t>
            </a:r>
          </a:p>
          <a:p>
            <a:pPr marL="943140" lvl="2">
              <a:lnSpc>
                <a:spcPts val="6302"/>
              </a:lnSpc>
            </a:pPr>
            <a:r>
              <a:rPr lang="en-US" sz="3600" dirty="0" smtClean="0">
                <a:latin typeface="Open Sans Light"/>
              </a:rPr>
              <a:t> Surface of the Bridge  </a:t>
            </a:r>
          </a:p>
          <a:p>
            <a:pPr>
              <a:lnSpc>
                <a:spcPts val="6302"/>
              </a:lnSpc>
            </a:pPr>
            <a:endParaRPr lang="en-US" sz="3500" dirty="0">
              <a:latin typeface="Open Sans Light"/>
            </a:endParaRPr>
          </a:p>
          <a:p>
            <a:pPr>
              <a:lnSpc>
                <a:spcPts val="6302"/>
              </a:lnSpc>
            </a:pPr>
            <a:endParaRPr lang="en-US" sz="3500" dirty="0">
              <a:latin typeface="Open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35" y="524363"/>
            <a:ext cx="7974265" cy="4853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10777154" y="1110600"/>
            <a:ext cx="159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Case 1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664"/>
            <a:ext cx="10313735" cy="4867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239000" y="5905500"/>
            <a:ext cx="13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Case 2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35" y="5377852"/>
            <a:ext cx="79742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1" y="466725"/>
            <a:ext cx="9829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Data Acquisition System</a:t>
            </a: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14500"/>
            <a:ext cx="9829799" cy="7558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 t="14647" r="25000" b="8585"/>
          <a:stretch/>
        </p:blipFill>
        <p:spPr>
          <a:xfrm rot="5400000">
            <a:off x="12520042" y="1510659"/>
            <a:ext cx="3431005" cy="4544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1819" r="26515" b="23737"/>
          <a:stretch/>
        </p:blipFill>
        <p:spPr>
          <a:xfrm>
            <a:off x="11996736" y="6148388"/>
            <a:ext cx="454429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97613" y="5749459"/>
            <a:ext cx="9590387" cy="45375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2853" y="17780"/>
            <a:ext cx="9590387" cy="55672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6614" y="1467105"/>
            <a:ext cx="7942986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7200" dirty="0">
                <a:solidFill>
                  <a:srgbClr val="000000"/>
                </a:solidFill>
                <a:latin typeface="Open Sans"/>
              </a:rPr>
              <a:t>Analysis</a:t>
            </a:r>
          </a:p>
          <a:p>
            <a:pPr algn="ctr">
              <a:lnSpc>
                <a:spcPts val="13439"/>
              </a:lnSpc>
            </a:pPr>
            <a:r>
              <a:rPr lang="en-US" sz="7200" dirty="0">
                <a:solidFill>
                  <a:srgbClr val="000000"/>
                </a:solidFill>
                <a:latin typeface="Open Sans"/>
              </a:rPr>
              <a:t>of</a:t>
            </a:r>
          </a:p>
          <a:p>
            <a:pPr algn="ctr">
              <a:lnSpc>
                <a:spcPts val="13439"/>
              </a:lnSpc>
            </a:pPr>
            <a:r>
              <a:rPr lang="en-US" sz="7200" dirty="0">
                <a:solidFill>
                  <a:srgbClr val="000000"/>
                </a:solidFill>
                <a:latin typeface="Open Sans"/>
              </a:rPr>
              <a:t>Vehicular</a:t>
            </a:r>
          </a:p>
          <a:p>
            <a:pPr algn="ctr">
              <a:lnSpc>
                <a:spcPts val="13439"/>
              </a:lnSpc>
            </a:pPr>
            <a:r>
              <a:rPr lang="en-US" sz="7200" dirty="0" smtClean="0">
                <a:solidFill>
                  <a:srgbClr val="000000"/>
                </a:solidFill>
                <a:latin typeface="Open Sans"/>
              </a:rPr>
              <a:t>Motion </a:t>
            </a:r>
            <a:r>
              <a:rPr lang="en-US" sz="7200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7200" dirty="0" smtClean="0">
                <a:solidFill>
                  <a:srgbClr val="000000"/>
                </a:solidFill>
                <a:latin typeface="Open Sans"/>
              </a:rPr>
              <a:t>ase 1</a:t>
            </a:r>
            <a:endParaRPr lang="en-US" sz="7200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1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562100"/>
            <a:ext cx="16504249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sz="3200" dirty="0" smtClean="0"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eorgia" panose="02040502050405020303" pitchFamily="18" charset="0"/>
              </a:rPr>
              <a:t>Three cases: no </a:t>
            </a:r>
            <a:r>
              <a:rPr lang="en-US" sz="3200" dirty="0">
                <a:latin typeface="Georgia" panose="02040502050405020303" pitchFamily="18" charset="0"/>
              </a:rPr>
              <a:t>load condition, passing of a medium sized vehicle like sedans and SUVs, and the passing of a large sized vehicle like buses and RCC trucks. </a:t>
            </a:r>
            <a:endParaRPr lang="en-US" sz="3200" dirty="0" smtClean="0">
              <a:latin typeface="Georgia" panose="02040502050405020303" pitchFamily="18" charset="0"/>
            </a:endParaRPr>
          </a:p>
          <a:p>
            <a:pPr marL="571500" indent="-571500">
              <a:lnSpc>
                <a:spcPts val="559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eorgia" panose="02040502050405020303" pitchFamily="18" charset="0"/>
              </a:rPr>
              <a:t>Rolling mean----&gt;High Pass Filtering(Cutoff frequency 1Hz)----&gt; FFT calculation----&gt;PSD calculation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362964"/>
            <a:ext cx="18417125" cy="104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Frequency Domain Analysis</a:t>
            </a: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r="4271" b="4253"/>
          <a:stretch/>
        </p:blipFill>
        <p:spPr>
          <a:xfrm>
            <a:off x="493177" y="5219018"/>
            <a:ext cx="9400215" cy="4454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52" y="4991100"/>
            <a:ext cx="7799577" cy="4681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284" y="5753100"/>
            <a:ext cx="256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PSD plot of Large vehicle passing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734800" y="550681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Spectrogram of Large Vehicle Passing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54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021" y="375664"/>
            <a:ext cx="509289" cy="8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  <a:p>
            <a:pPr>
              <a:lnSpc>
                <a:spcPts val="3200"/>
              </a:lnSpc>
            </a:pPr>
            <a:endParaRPr lang="en-US" sz="3199" dirty="0">
              <a:solidFill>
                <a:srgbClr val="1D1C24"/>
              </a:solidFill>
              <a:latin typeface="HK Grotesk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362964"/>
            <a:ext cx="18417125" cy="104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5500" dirty="0" smtClean="0">
                <a:solidFill>
                  <a:srgbClr val="000000"/>
                </a:solidFill>
                <a:latin typeface="Open Sans"/>
              </a:rPr>
              <a:t>Frequency Domain Analysis Continued</a:t>
            </a:r>
            <a:endParaRPr lang="en-US" sz="55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" t="13610" r="6818" b="1164"/>
          <a:stretch/>
        </p:blipFill>
        <p:spPr>
          <a:xfrm>
            <a:off x="459421" y="1943100"/>
            <a:ext cx="9294179" cy="3817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2001244"/>
            <a:ext cx="7697954" cy="4077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1" y="5829300"/>
            <a:ext cx="9751379" cy="4479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28" y="6275757"/>
            <a:ext cx="7799577" cy="40776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3962400" y="24003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PSD of medium sized vehicle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4495800" y="678304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PSD </a:t>
            </a:r>
            <a:r>
              <a:rPr lang="en-US" b="1" dirty="0" smtClean="0"/>
              <a:t>of no vehicle passing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11816957" y="24464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Spectrogram of medium sized vehicle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12113579" y="670577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Spectrogram of 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vehicle passing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5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700</Words>
  <Application>Microsoft Office PowerPoint</Application>
  <PresentationFormat>Custom</PresentationFormat>
  <Paragraphs>158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HK Grotesk Light</vt:lpstr>
      <vt:lpstr>Open Sans Light</vt:lpstr>
      <vt:lpstr>Georgia</vt:lpstr>
      <vt:lpstr>Calibri</vt:lpstr>
      <vt:lpstr>Open Sans</vt:lpstr>
      <vt:lpstr>Wingdings</vt:lpstr>
      <vt:lpstr>Gabriola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</dc:title>
  <dc:creator>Acer</dc:creator>
  <cp:lastModifiedBy>Acer</cp:lastModifiedBy>
  <cp:revision>179</cp:revision>
  <dcterms:created xsi:type="dcterms:W3CDTF">2006-08-16T00:00:00Z</dcterms:created>
  <dcterms:modified xsi:type="dcterms:W3CDTF">2021-03-04T08:22:45Z</dcterms:modified>
  <dc:identifier>DAEQTSthac0</dc:identifier>
</cp:coreProperties>
</file>